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305" r:id="rId2"/>
    <p:sldId id="274" r:id="rId3"/>
    <p:sldId id="306" r:id="rId4"/>
    <p:sldId id="307" r:id="rId5"/>
    <p:sldId id="308" r:id="rId6"/>
    <p:sldId id="309" r:id="rId7"/>
    <p:sldId id="310" r:id="rId8"/>
    <p:sldId id="319" r:id="rId9"/>
    <p:sldId id="317" r:id="rId10"/>
    <p:sldId id="316" r:id="rId11"/>
    <p:sldId id="318" r:id="rId12"/>
    <p:sldId id="320" r:id="rId13"/>
    <p:sldId id="321" r:id="rId14"/>
    <p:sldId id="312" r:id="rId15"/>
    <p:sldId id="313" r:id="rId16"/>
    <p:sldId id="314" r:id="rId17"/>
    <p:sldId id="315" r:id="rId18"/>
    <p:sldId id="32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gar, O.F." initials="O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43" autoAdjust="0"/>
  </p:normalViewPr>
  <p:slideViewPr>
    <p:cSldViewPr snapToGrid="0" snapToObjects="1">
      <p:cViewPr>
        <p:scale>
          <a:sx n="70" d="100"/>
          <a:sy n="70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E416-B0ED-4652-BF57-AD493BB93636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F146-626B-40AD-8F4E-62318BDFE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7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5A1FB-3844-7546-9620-73AB4586434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E294-3672-460B-B0EA-0820D770D43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E294-3672-460B-B0EA-0820D770D43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E294-3672-460B-B0EA-0820D770D43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E294-3672-460B-B0EA-0820D770D43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5A1FB-3844-7546-9620-73AB458643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5A1FB-3844-7546-9620-73AB458643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336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40496"/>
            <a:ext cx="7776864" cy="13205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31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82724"/>
            <a:ext cx="9073008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929411"/>
          </a:xfrm>
        </p:spPr>
        <p:txBody>
          <a:bodyPr/>
          <a:lstStyle>
            <a:lvl1pPr>
              <a:defRPr b="0"/>
            </a:lvl1pPr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86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2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96" y="82724"/>
            <a:ext cx="9073008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6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82724"/>
            <a:ext cx="9073008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28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496" y="82724"/>
            <a:ext cx="9073008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9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4925" y="82550"/>
            <a:ext cx="9074150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mtClean="0">
                <a:solidFill>
                  <a:srgbClr val="FFFFFF"/>
                </a:solidFill>
                <a:latin typeface="Leitura Sans Grot 3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Leitura Sans Grot 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9852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17703"/>
            <a:ext cx="3008313" cy="4008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4925" y="82550"/>
            <a:ext cx="9074150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mtClean="0">
                <a:solidFill>
                  <a:srgbClr val="FFFFFF"/>
                </a:solidFill>
                <a:latin typeface="Leitura Sans Grot 3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Leitura Sans Grot 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524" y="522575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9524" y="103792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524" y="57924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9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653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179389" y="188913"/>
            <a:ext cx="8058075" cy="16559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600" dirty="0"/>
              <a:t>Four Settings and an Intervention: Why some work and others fail?</a:t>
            </a:r>
            <a:br>
              <a:rPr lang="en-GB" sz="3600" dirty="0"/>
            </a:br>
            <a:endParaRPr lang="en-GB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1944216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GB" sz="2200" dirty="0" smtClean="0">
              <a:latin typeface="Calibri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latin typeface="Calibri" charset="0"/>
              </a:rPr>
              <a:t>Kamran Siddiqi, Department of Health Sciences, University of York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latin typeface="Calibri" charset="0"/>
              </a:rPr>
              <a:t>Heather Thompson, Leeds City Council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38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>
            <a:normAutofit/>
          </a:bodyPr>
          <a:lstStyle/>
          <a:p>
            <a:pPr algn="r"/>
            <a:r>
              <a:rPr lang="en-GB" sz="2900" b="1" cap="none" dirty="0" smtClean="0">
                <a:solidFill>
                  <a:srgbClr val="FFFFFF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Community settings</a:t>
            </a:r>
            <a:endParaRPr lang="en-GB" sz="2900" b="1" cap="none" dirty="0">
              <a:solidFill>
                <a:srgbClr val="FFFFFF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18453B"/>
              </a:buClr>
              <a:buSzPct val="65000"/>
              <a:buFont typeface="Wingdings" pitchFamily="2" charset="2"/>
              <a:buChar char="n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7" name="Picture 4" descr="PICT0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6332" y="1196732"/>
            <a:ext cx="3810124" cy="25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IMG_099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32" y="4039611"/>
            <a:ext cx="3810124" cy="2476581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64556"/>
            <a:ext cx="3542836" cy="500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>
            <a:normAutofit/>
          </a:bodyPr>
          <a:lstStyle/>
          <a:p>
            <a:pPr algn="r"/>
            <a:r>
              <a:rPr lang="en-GB" sz="2900" b="1" cap="none" dirty="0" smtClean="0">
                <a:solidFill>
                  <a:srgbClr val="FFFFFF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TB  Programme</a:t>
            </a:r>
            <a:endParaRPr lang="en-GB" sz="2900" b="1" cap="none" dirty="0">
              <a:solidFill>
                <a:srgbClr val="FFFFFF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18453B"/>
              </a:buClr>
              <a:buSzPct val="65000"/>
              <a:buFont typeface="Wingdings" pitchFamily="2" charset="2"/>
              <a:buChar char="n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" name="Picture 2" descr="P:\My Documents\ASSIST_pres\ASSIST_photos\DSC044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051" b="10051"/>
          <a:stretch>
            <a:fillRect/>
          </a:stretch>
        </p:blipFill>
        <p:spPr bwMode="auto">
          <a:xfrm>
            <a:off x="4536489" y="964061"/>
            <a:ext cx="4505418" cy="2853338"/>
          </a:xfrm>
          <a:prstGeom prst="rect">
            <a:avLst/>
          </a:prstGeom>
          <a:noFill/>
        </p:spPr>
      </p:pic>
      <p:pic>
        <p:nvPicPr>
          <p:cNvPr id="10" name="Picture 9" descr="E:\ASSIST_photos\DSC044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489" y="3851993"/>
            <a:ext cx="4512829" cy="27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TB center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" y="928550"/>
            <a:ext cx="4417090" cy="29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ocus-grou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" y="3851993"/>
            <a:ext cx="4421145" cy="27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5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198824" y="82724"/>
            <a:ext cx="7909680" cy="720080"/>
          </a:xfrm>
        </p:spPr>
        <p:txBody>
          <a:bodyPr/>
          <a:lstStyle/>
          <a:p>
            <a:r>
              <a:rPr lang="en-GB" sz="3200" dirty="0"/>
              <a:t>1: Facilitator to agent of change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913" y="748173"/>
            <a:ext cx="9115087" cy="5849179"/>
            <a:chOff x="28913" y="748173"/>
            <a:chExt cx="9115087" cy="5849179"/>
          </a:xfrm>
        </p:grpSpPr>
        <p:grpSp>
          <p:nvGrpSpPr>
            <p:cNvPr id="14" name="Group 13"/>
            <p:cNvGrpSpPr/>
            <p:nvPr/>
          </p:nvGrpSpPr>
          <p:grpSpPr>
            <a:xfrm>
              <a:off x="28913" y="748173"/>
              <a:ext cx="9115087" cy="5849179"/>
              <a:chOff x="28913" y="748173"/>
              <a:chExt cx="9115087" cy="584917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16706" r="16652" b="1073"/>
              <a:stretch/>
            </p:blipFill>
            <p:spPr bwMode="auto">
              <a:xfrm>
                <a:off x="28913" y="748173"/>
                <a:ext cx="9115087" cy="5832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6882839" y="6093296"/>
                <a:ext cx="2232248" cy="504056"/>
              </a:xfrm>
              <a:prstGeom prst="roundRect">
                <a:avLst/>
              </a:prstGeom>
              <a:solidFill>
                <a:srgbClr val="376FA7"/>
              </a:solidFill>
              <a:ln>
                <a:solidFill>
                  <a:srgbClr val="376F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3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Children always leave the room if someone is </a:t>
                </a:r>
                <a:r>
                  <a:rPr lang="en-GB" sz="13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smoking</a:t>
                </a:r>
                <a:endParaRPr lang="en-GB" sz="13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11752" y="5373216"/>
                <a:ext cx="2232248" cy="576064"/>
              </a:xfrm>
              <a:prstGeom prst="roundRect">
                <a:avLst/>
              </a:prstGeom>
              <a:solidFill>
                <a:srgbClr val="376FA7"/>
              </a:solidFill>
              <a:ln>
                <a:solidFill>
                  <a:srgbClr val="376F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Children go home and instigate discussion about smoking </a:t>
                </a:r>
                <a:r>
                  <a:rPr lang="en-GB" sz="13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behaviour</a:t>
                </a:r>
                <a:endParaRPr lang="en-GB" sz="13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04248" y="4869160"/>
                <a:ext cx="2310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u="sng" dirty="0" smtClean="0">
                    <a:solidFill>
                      <a:srgbClr val="336699"/>
                    </a:solidFill>
                    <a:latin typeface="Arial Narrow" panose="020B0606020202030204" pitchFamily="34" charset="0"/>
                  </a:rPr>
                  <a:t>S1 DISTAL OUTCOMES</a:t>
                </a:r>
                <a:endParaRPr lang="en-US" b="1" u="sng" dirty="0">
                  <a:solidFill>
                    <a:srgbClr val="336699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 rot="5400000">
              <a:off x="8032083" y="4433417"/>
              <a:ext cx="432048" cy="295428"/>
            </a:xfrm>
            <a:prstGeom prst="rightArrow">
              <a:avLst/>
            </a:pr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1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44823" y="82724"/>
            <a:ext cx="7363681" cy="720080"/>
          </a:xfrm>
        </p:spPr>
        <p:txBody>
          <a:bodyPr/>
          <a:lstStyle/>
          <a:p>
            <a:r>
              <a:rPr lang="en-GB" sz="3200" dirty="0" smtClean="0">
                <a:cs typeface="Arial" panose="020B0604020202020204" pitchFamily="34" charset="0"/>
              </a:rPr>
              <a:t>2: Agent of change to target population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/>
          <a:srcRect l="22836" t="61116" r="-22836"/>
          <a:stretch/>
        </p:blipFill>
        <p:spPr bwMode="auto">
          <a:xfrm>
            <a:off x="2098800" y="2204864"/>
            <a:ext cx="9144000" cy="271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79512" y="3284984"/>
            <a:ext cx="2232248" cy="576064"/>
          </a:xfrm>
          <a:prstGeom prst="roundRect">
            <a:avLst/>
          </a:prstGeom>
          <a:solidFill>
            <a:srgbClr val="376FA7"/>
          </a:solidFill>
          <a:ln>
            <a:solidFill>
              <a:srgbClr val="376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latin typeface="Calibri" panose="020F0502020204030204" pitchFamily="34" charset="0"/>
                <a:cs typeface="Arial" panose="020B0604020202020204" pitchFamily="34" charset="0"/>
              </a:rPr>
              <a:t>Children go home and instigate discussion about smoking </a:t>
            </a:r>
            <a:r>
              <a:rPr lang="en-GB" sz="1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behaviour</a:t>
            </a:r>
            <a:endParaRPr lang="en-GB" sz="13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149080"/>
            <a:ext cx="2232248" cy="504056"/>
          </a:xfrm>
          <a:prstGeom prst="roundRect">
            <a:avLst/>
          </a:prstGeom>
          <a:solidFill>
            <a:srgbClr val="376FA7"/>
          </a:solidFill>
          <a:ln>
            <a:solidFill>
              <a:srgbClr val="376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latin typeface="Calibri" panose="020F0502020204030204" pitchFamily="34" charset="0"/>
                <a:cs typeface="Arial" panose="020B0604020202020204" pitchFamily="34" charset="0"/>
              </a:rPr>
              <a:t>Children always leave the room if someone is </a:t>
            </a:r>
            <a:r>
              <a:rPr lang="en-GB" sz="1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smoking</a:t>
            </a:r>
            <a:endParaRPr lang="en-GB" sz="13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190817"/>
              </p:ext>
            </p:extLst>
          </p:nvPr>
        </p:nvGraphicFramePr>
        <p:xfrm>
          <a:off x="35496" y="941696"/>
          <a:ext cx="9073008" cy="565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770"/>
                <a:gridCol w="1869743"/>
                <a:gridCol w="2347415"/>
                <a:gridCol w="3158080"/>
              </a:tblGrid>
              <a:tr h="430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Results</a:t>
                      </a:r>
                    </a:p>
                  </a:txBody>
                  <a:tcPr marL="68580" marR="68580" marT="0" marB="0"/>
                </a:tc>
              </a:tr>
              <a:tr h="172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 (Bangladesh)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schools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Self-reported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Smoking restrictions and visibility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 (95%CI: 2.6-9.0) and 3.9 (95%CI: 2.0-7.5</a:t>
                      </a: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MLASS (UK)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Antenatal appointments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Saliva cotinine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Poor recruitment and lack of interest</a:t>
                      </a:r>
                    </a:p>
                  </a:txBody>
                  <a:tcPr marL="68580" marR="68580" marT="0" marB="0"/>
                </a:tc>
              </a:tr>
              <a:tr h="126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TBLASS (Pakistan)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clinics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Urine cotinine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71% [95% CI 61-79%]) and (76% [95% CI 67-83%])</a:t>
                      </a:r>
                    </a:p>
                  </a:txBody>
                  <a:tcPr marL="68580" marR="68580" marT="0" marB="0"/>
                </a:tc>
              </a:tr>
              <a:tr h="126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MCLASS (UK)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Mosques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Saliva cotinine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evidence of a difference </a:t>
                      </a: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(-</a:t>
                      </a:r>
                      <a:r>
                        <a:rPr lang="en-GB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0.02, 95%CI -1.28-1.23, p=0.97</a:t>
                      </a:r>
                      <a:r>
                        <a:rPr lang="en-GB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7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Analysis (assumptions)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05973"/>
              </p:ext>
            </p:extLst>
          </p:nvPr>
        </p:nvGraphicFramePr>
        <p:xfrm>
          <a:off x="0" y="955342"/>
          <a:ext cx="9144000" cy="568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027"/>
                <a:gridCol w="1869743"/>
                <a:gridCol w="1569493"/>
                <a:gridCol w="1501253"/>
                <a:gridCol w="1555845"/>
                <a:gridCol w="982639"/>
              </a:tblGrid>
              <a:tr h="641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Facilitator of change      </a:t>
                      </a: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     Agent 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 change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Understanding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Acceptance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Motivation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Capacity to 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Action</a:t>
                      </a:r>
                    </a:p>
                  </a:txBody>
                  <a:tcPr marL="68580" marR="68580" marT="0" marB="0"/>
                </a:tc>
              </a:tr>
              <a:tr h="90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CLASS (Bangladesh)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</a:tr>
              <a:tr h="86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(UK)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86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TBLASS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(Pakistan)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/>
                </a:tc>
              </a:tr>
              <a:tr h="86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MCLASS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(UK)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69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                   Agent  of change         </a:t>
                      </a:r>
                      <a:r>
                        <a:rPr lang="en-GB" sz="2200" dirty="0" smtClean="0">
                          <a:effectLst/>
                          <a:latin typeface="Calibri" panose="020F0502020204030204" pitchFamily="34" charset="0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2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Target population 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886065" y="10929620"/>
            <a:ext cx="11334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615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Future direction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234170"/>
              </p:ext>
            </p:extLst>
          </p:nvPr>
        </p:nvGraphicFramePr>
        <p:xfrm>
          <a:off x="35496" y="968989"/>
          <a:ext cx="9073008" cy="563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82"/>
                <a:gridCol w="2115403"/>
                <a:gridCol w="2265528"/>
                <a:gridCol w="2762295"/>
              </a:tblGrid>
              <a:tr h="93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research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outcomes</a:t>
                      </a:r>
                    </a:p>
                  </a:txBody>
                  <a:tcPr marL="68580" marR="68580" marT="0" marB="0"/>
                </a:tc>
              </a:tr>
              <a:tr h="1409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 (Bangladesh)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schools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Definitive 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Clinical and educational outcomes</a:t>
                      </a:r>
                    </a:p>
                  </a:txBody>
                  <a:tcPr marL="68580" marR="68580" marT="0" marB="0"/>
                </a:tc>
              </a:tr>
              <a:tr h="1409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(UK)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Antenatal appointments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a different context (India)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Birth &amp; development outcomes </a:t>
                      </a:r>
                    </a:p>
                  </a:txBody>
                  <a:tcPr marL="68580" marR="68580" marT="0" marB="0"/>
                </a:tc>
              </a:tr>
              <a:tr h="93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(Pakistan)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clinics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Definitive 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outcomes</a:t>
                      </a:r>
                    </a:p>
                  </a:txBody>
                  <a:tcPr marL="68580" marR="68580" marT="0" marB="0"/>
                </a:tc>
              </a:tr>
              <a:tr h="93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MCLASS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(UK)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Mosques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Revise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5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105469"/>
            <a:ext cx="8917434" cy="5445456"/>
          </a:xfrm>
        </p:spPr>
        <p:txBody>
          <a:bodyPr anchor="ctr"/>
          <a:lstStyle/>
          <a:p>
            <a:r>
              <a:rPr lang="en-US" sz="2800" dirty="0" smtClean="0"/>
              <a:t>An intervention may work in one setting but not in another</a:t>
            </a:r>
          </a:p>
          <a:p>
            <a:r>
              <a:rPr lang="en-US" sz="2800" dirty="0" smtClean="0"/>
              <a:t>Intervention logic model is useful to understand the reasons</a:t>
            </a:r>
          </a:p>
          <a:p>
            <a:r>
              <a:rPr lang="en-US" sz="2800" dirty="0" smtClean="0"/>
              <a:t>Redefine your assumptions and refine your intervention</a:t>
            </a:r>
          </a:p>
          <a:p>
            <a:r>
              <a:rPr lang="en-US" sz="2800" dirty="0" smtClean="0"/>
              <a:t>…..but don</a:t>
            </a:r>
            <a:r>
              <a:rPr lang="fr-FR" sz="2800" dirty="0" smtClean="0"/>
              <a:t>’</a:t>
            </a:r>
            <a:r>
              <a:rPr lang="en-US" sz="2800" dirty="0" smtClean="0"/>
              <a:t>t give up……….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4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68991"/>
            <a:ext cx="9073008" cy="5595582"/>
          </a:xfrm>
        </p:spPr>
        <p:txBody>
          <a:bodyPr anchor="ctr"/>
          <a:lstStyle/>
          <a:p>
            <a:r>
              <a:rPr lang="en-GB" sz="1800" dirty="0" smtClean="0"/>
              <a:t>Shah et al. Muslim Communities Learning About Second-hand Smoke (MCLASS): a pilot randomised controlled trial and cost-effectiveness analysis. </a:t>
            </a:r>
            <a:r>
              <a:rPr lang="en-GB" sz="1800" dirty="0" err="1" smtClean="0"/>
              <a:t>Npj</a:t>
            </a:r>
            <a:r>
              <a:rPr lang="en-GB" sz="1800" dirty="0" smtClean="0"/>
              <a:t>. Prim C </a:t>
            </a:r>
            <a:r>
              <a:rPr lang="en-GB" sz="1800" dirty="0" err="1" smtClean="0"/>
              <a:t>Resp</a:t>
            </a:r>
            <a:r>
              <a:rPr lang="en-GB" sz="1800" dirty="0" smtClean="0"/>
              <a:t> Med (2015) – in print</a:t>
            </a:r>
          </a:p>
          <a:p>
            <a:r>
              <a:rPr lang="en-GB" sz="1800" dirty="0" smtClean="0"/>
              <a:t>Huque et al. </a:t>
            </a:r>
            <a:r>
              <a:rPr lang="en-GB" sz="1800" dirty="0"/>
              <a:t>Children Learning About Second-hand Smoking (CLASS): a feasibility cluster randomised controlled trial. Nicotine </a:t>
            </a:r>
            <a:r>
              <a:rPr lang="en-GB" sz="1800" dirty="0" err="1"/>
              <a:t>Tob</a:t>
            </a:r>
            <a:r>
              <a:rPr lang="en-GB" sz="1800" dirty="0"/>
              <a:t> Res (2015) </a:t>
            </a:r>
            <a:r>
              <a:rPr lang="en-GB" sz="1800" dirty="0" err="1"/>
              <a:t>doi</a:t>
            </a:r>
            <a:r>
              <a:rPr lang="en-GB" sz="1800" dirty="0"/>
              <a:t>: 10.1093/</a:t>
            </a:r>
            <a:r>
              <a:rPr lang="en-GB" sz="1800" dirty="0" err="1"/>
              <a:t>ntr</a:t>
            </a:r>
            <a:r>
              <a:rPr lang="en-GB" sz="1800" dirty="0"/>
              <a:t>/ntv015.</a:t>
            </a:r>
          </a:p>
          <a:p>
            <a:r>
              <a:rPr lang="en-GB" sz="1800" dirty="0"/>
              <a:t>Safdar </a:t>
            </a:r>
            <a:r>
              <a:rPr lang="en-GB" sz="1800" dirty="0" smtClean="0"/>
              <a:t>et al</a:t>
            </a:r>
            <a:r>
              <a:rPr lang="en-GB" sz="1800" b="1" dirty="0" smtClean="0"/>
              <a:t>.</a:t>
            </a:r>
            <a:r>
              <a:rPr lang="en-GB" sz="1800" dirty="0" smtClean="0"/>
              <a:t> </a:t>
            </a:r>
            <a:r>
              <a:rPr lang="en-GB" sz="1800" dirty="0"/>
              <a:t>Tuberculosis patients learning about second-hand smoke (TBLASS): results of a pilot randomised controlled trial. International Journal of Tuberculosis and Lung Diseases. 2015; 19(2):237-243.</a:t>
            </a:r>
          </a:p>
          <a:p>
            <a:r>
              <a:rPr lang="en-GB" sz="1800" dirty="0" err="1" smtClean="0"/>
              <a:t>Alwan</a:t>
            </a:r>
            <a:r>
              <a:rPr lang="en-GB" sz="1800" dirty="0" smtClean="0"/>
              <a:t> et al. </a:t>
            </a:r>
            <a:r>
              <a:rPr lang="en-GB" sz="1800" dirty="0"/>
              <a:t>Can a community-based 'Smoke Free Homes' intervention persuade families to apply smoking restrictions at homes? Journal of Public Health. 2011; 33 (1): 48-54</a:t>
            </a:r>
          </a:p>
          <a:p>
            <a:r>
              <a:rPr lang="en-GB" sz="1800" dirty="0"/>
              <a:t>Siddiqi </a:t>
            </a:r>
            <a:r>
              <a:rPr lang="en-GB" sz="1800" dirty="0" smtClean="0"/>
              <a:t>et al. </a:t>
            </a:r>
            <a:r>
              <a:rPr lang="en-GB" sz="1800" dirty="0"/>
              <a:t>‘Smoke Free Homes’: An intervention to reduce second-hand smoke exposure in households. International Journal of Tuberculosis and Lung Diseases. 2010; 14 (10): 1336-</a:t>
            </a:r>
            <a:r>
              <a:rPr lang="en-GB" sz="1800" dirty="0" smtClean="0"/>
              <a:t>1341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6056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82724"/>
            <a:ext cx="7488832" cy="720080"/>
          </a:xfrm>
        </p:spPr>
        <p:txBody>
          <a:bodyPr/>
          <a:lstStyle/>
          <a:p>
            <a:r>
              <a:rPr lang="en-US" sz="3200" dirty="0" smtClean="0"/>
              <a:t>Second-hand smoking (SHS)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09"/>
            <a:ext cx="7151178" cy="4929411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Well known facts</a:t>
            </a:r>
          </a:p>
          <a:p>
            <a:pPr lvl="1"/>
            <a:r>
              <a:rPr lang="en-GB" dirty="0" smtClean="0"/>
              <a:t>600,000 </a:t>
            </a:r>
            <a:r>
              <a:rPr lang="en-GB" dirty="0"/>
              <a:t>deaths in the </a:t>
            </a:r>
            <a:r>
              <a:rPr lang="en-GB" dirty="0" smtClean="0"/>
              <a:t>world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children, </a:t>
            </a:r>
            <a:r>
              <a:rPr lang="en-GB" dirty="0" smtClean="0"/>
              <a:t>increased </a:t>
            </a:r>
            <a:r>
              <a:rPr lang="en-GB" dirty="0"/>
              <a:t>risk </a:t>
            </a:r>
            <a:r>
              <a:rPr lang="en-GB" dirty="0" smtClean="0"/>
              <a:t>of </a:t>
            </a:r>
            <a:r>
              <a:rPr lang="en-GB" dirty="0"/>
              <a:t>respiratory tract, and middle ear infections, </a:t>
            </a:r>
            <a:r>
              <a:rPr lang="en-GB" dirty="0" smtClean="0"/>
              <a:t>meningococcal </a:t>
            </a:r>
            <a:r>
              <a:rPr lang="en-GB" dirty="0"/>
              <a:t>disease, and </a:t>
            </a:r>
            <a:r>
              <a:rPr lang="en-GB" dirty="0" smtClean="0"/>
              <a:t>asthma.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In adults, </a:t>
            </a:r>
            <a:r>
              <a:rPr lang="en-GB" dirty="0" smtClean="0"/>
              <a:t>cardiovascular </a:t>
            </a:r>
            <a:r>
              <a:rPr lang="en-GB" dirty="0"/>
              <a:t>diseases, chronic respiratory diseases, </a:t>
            </a:r>
            <a:r>
              <a:rPr lang="en-GB" dirty="0" smtClean="0"/>
              <a:t>nasal </a:t>
            </a:r>
            <a:r>
              <a:rPr lang="en-GB" dirty="0"/>
              <a:t>and lung cancers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 descr="Smoke Free Homes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6342" y="927062"/>
            <a:ext cx="2782162" cy="21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80" y="82724"/>
            <a:ext cx="7814724" cy="720080"/>
          </a:xfrm>
        </p:spPr>
        <p:txBody>
          <a:bodyPr/>
          <a:lstStyle/>
          <a:p>
            <a:r>
              <a:rPr lang="en-US" sz="3200" dirty="0" smtClean="0"/>
              <a:t>Second-hand smoking (SHS)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u="sng" dirty="0" smtClean="0"/>
              <a:t>Less well-known facts</a:t>
            </a:r>
          </a:p>
          <a:p>
            <a:pPr lvl="1"/>
            <a:r>
              <a:rPr lang="en-GB" dirty="0"/>
              <a:t>75% of </a:t>
            </a:r>
            <a:r>
              <a:rPr lang="en-GB" dirty="0" smtClean="0"/>
              <a:t>deaths are in women </a:t>
            </a:r>
            <a:r>
              <a:rPr lang="en-GB" dirty="0"/>
              <a:t>and </a:t>
            </a:r>
            <a:r>
              <a:rPr lang="en-GB" dirty="0" smtClean="0"/>
              <a:t>children</a:t>
            </a:r>
            <a:endParaRPr lang="en-GB" dirty="0"/>
          </a:p>
          <a:p>
            <a:pPr lvl="1"/>
            <a:r>
              <a:rPr lang="en-GB" dirty="0"/>
              <a:t>R</a:t>
            </a:r>
            <a:r>
              <a:rPr lang="en-GB" dirty="0" smtClean="0"/>
              <a:t>isk </a:t>
            </a:r>
            <a:r>
              <a:rPr lang="en-GB" dirty="0"/>
              <a:t>of </a:t>
            </a:r>
            <a:r>
              <a:rPr lang="en-GB" dirty="0" smtClean="0"/>
              <a:t>stillbirth, </a:t>
            </a:r>
            <a:r>
              <a:rPr lang="en-GB" dirty="0"/>
              <a:t>congenital </a:t>
            </a:r>
            <a:r>
              <a:rPr lang="en-GB" dirty="0" smtClean="0"/>
              <a:t>malformation, </a:t>
            </a:r>
            <a:r>
              <a:rPr lang="en-GB" dirty="0"/>
              <a:t>and low-birth weight </a:t>
            </a:r>
            <a:endParaRPr lang="en-GB" dirty="0" smtClean="0"/>
          </a:p>
          <a:p>
            <a:pPr lvl="1"/>
            <a:r>
              <a:rPr lang="en-GB" dirty="0" smtClean="0"/>
              <a:t>A third </a:t>
            </a:r>
            <a:r>
              <a:rPr lang="en-GB" dirty="0"/>
              <a:t>of non-smoking women </a:t>
            </a:r>
            <a:r>
              <a:rPr lang="en-GB" dirty="0" smtClean="0"/>
              <a:t>worldwide </a:t>
            </a:r>
            <a:r>
              <a:rPr lang="en-GB" dirty="0"/>
              <a:t>could be exposed to </a:t>
            </a:r>
            <a:r>
              <a:rPr lang="en-GB" dirty="0" smtClean="0"/>
              <a:t>SHS, </a:t>
            </a:r>
            <a:r>
              <a:rPr lang="en-GB" dirty="0"/>
              <a:t>the attributable risk </a:t>
            </a:r>
            <a:r>
              <a:rPr lang="en-GB" dirty="0" smtClean="0"/>
              <a:t>in pregnancy could </a:t>
            </a:r>
            <a:r>
              <a:rPr lang="en-GB" dirty="0"/>
              <a:t>be even higher </a:t>
            </a:r>
            <a:r>
              <a:rPr lang="en-GB" dirty="0" smtClean="0"/>
              <a:t>than </a:t>
            </a:r>
            <a:r>
              <a:rPr lang="en-GB" dirty="0"/>
              <a:t>active smoking </a:t>
            </a:r>
            <a:endParaRPr lang="en-GB" dirty="0" smtClean="0"/>
          </a:p>
          <a:p>
            <a:pPr lvl="1"/>
            <a:r>
              <a:rPr lang="en-GB" dirty="0" smtClean="0"/>
              <a:t>Risk </a:t>
            </a:r>
            <a:r>
              <a:rPr lang="en-GB" dirty="0"/>
              <a:t>of TB </a:t>
            </a:r>
            <a:r>
              <a:rPr lang="en-GB" dirty="0" smtClean="0"/>
              <a:t>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36" y="82724"/>
            <a:ext cx="7572667" cy="720080"/>
          </a:xfrm>
        </p:spPr>
        <p:txBody>
          <a:bodyPr/>
          <a:lstStyle/>
          <a:p>
            <a:r>
              <a:rPr lang="en-GB" sz="3200" dirty="0"/>
              <a:t>Tobacco-related health disparities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u="sng" dirty="0" smtClean="0"/>
              <a:t>Target group</a:t>
            </a:r>
          </a:p>
          <a:p>
            <a:pPr marL="0" indent="0">
              <a:buNone/>
            </a:pPr>
            <a:endParaRPr lang="en-GB" u="sng" dirty="0" smtClean="0"/>
          </a:p>
          <a:p>
            <a:pPr lvl="1"/>
            <a:r>
              <a:rPr lang="en-GB" dirty="0" smtClean="0"/>
              <a:t>Pregnancy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Childhood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Debilitating conditions (TB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Marginalised groups (BME)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Existing evidence</a:t>
            </a:r>
            <a:br>
              <a:rPr lang="en-GB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sz="2800" dirty="0" smtClean="0"/>
              <a:t>The </a:t>
            </a:r>
            <a:r>
              <a:rPr lang="en-GB" sz="2800" dirty="0"/>
              <a:t>evidence </a:t>
            </a:r>
            <a:r>
              <a:rPr lang="en-GB" sz="2800" dirty="0" smtClean="0"/>
              <a:t>for smoke </a:t>
            </a:r>
            <a:r>
              <a:rPr lang="en-GB" sz="2800" dirty="0"/>
              <a:t>free </a:t>
            </a:r>
            <a:r>
              <a:rPr lang="en-GB" sz="2800" dirty="0" smtClean="0"/>
              <a:t>homes is scarce </a:t>
            </a:r>
          </a:p>
          <a:p>
            <a:r>
              <a:rPr lang="en-GB" sz="2800" dirty="0" smtClean="0"/>
              <a:t>The effect of parental </a:t>
            </a:r>
            <a:r>
              <a:rPr lang="en-GB" sz="2800" dirty="0"/>
              <a:t>education and counselling </a:t>
            </a:r>
            <a:r>
              <a:rPr lang="en-GB" sz="2800" dirty="0" smtClean="0"/>
              <a:t>programmes?</a:t>
            </a:r>
          </a:p>
          <a:p>
            <a:r>
              <a:rPr lang="en-GB" sz="2800" dirty="0" smtClean="0"/>
              <a:t>Non-smokers (children) to </a:t>
            </a:r>
            <a:r>
              <a:rPr lang="en-GB" sz="2800" dirty="0"/>
              <a:t>negotiate smoking </a:t>
            </a:r>
            <a:r>
              <a:rPr lang="en-GB" sz="2800" dirty="0" smtClean="0"/>
              <a:t>restrictions?</a:t>
            </a:r>
          </a:p>
          <a:p>
            <a:r>
              <a:rPr lang="en-GB" sz="2800" dirty="0"/>
              <a:t>R</a:t>
            </a:r>
            <a:r>
              <a:rPr lang="en-GB" sz="2800" dirty="0" smtClean="0"/>
              <a:t>educe </a:t>
            </a:r>
            <a:r>
              <a:rPr lang="en-GB" sz="2800" dirty="0"/>
              <a:t>SHS exposure at homes </a:t>
            </a:r>
            <a:r>
              <a:rPr lang="en-GB" sz="2800" dirty="0" smtClean="0"/>
              <a:t>in </a:t>
            </a:r>
            <a:r>
              <a:rPr lang="en-GB" sz="2800" dirty="0"/>
              <a:t>antenatal </a:t>
            </a:r>
            <a:r>
              <a:rPr lang="en-GB" sz="2800" dirty="0" smtClean="0"/>
              <a:t>settings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71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Settings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800" dirty="0" smtClean="0"/>
              <a:t>After feasibility </a:t>
            </a:r>
            <a:r>
              <a:rPr lang="en-GB" sz="2800" dirty="0"/>
              <a:t>work in communities in Leeds and </a:t>
            </a:r>
            <a:r>
              <a:rPr lang="en-GB" sz="2800" dirty="0" smtClean="0"/>
              <a:t>Lahore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Four </a:t>
            </a:r>
            <a:r>
              <a:rPr lang="en-GB" sz="2800" dirty="0"/>
              <a:t>studies</a:t>
            </a:r>
          </a:p>
          <a:p>
            <a:r>
              <a:rPr lang="en-GB" sz="2800" dirty="0"/>
              <a:t>Children (CLASS</a:t>
            </a:r>
            <a:r>
              <a:rPr lang="en-GB" sz="2800" dirty="0" smtClean="0"/>
              <a:t>) Bangladesh</a:t>
            </a:r>
            <a:endParaRPr lang="en-GB" sz="2800" dirty="0"/>
          </a:p>
          <a:p>
            <a:r>
              <a:rPr lang="en-GB" sz="2800" dirty="0"/>
              <a:t>Mothers (MLASS</a:t>
            </a:r>
            <a:r>
              <a:rPr lang="en-GB" sz="2800" dirty="0" smtClean="0"/>
              <a:t>) UK</a:t>
            </a:r>
            <a:endParaRPr lang="en-GB" sz="2800" dirty="0"/>
          </a:p>
          <a:p>
            <a:r>
              <a:rPr lang="en-GB" sz="2800" dirty="0"/>
              <a:t>TB patients (TBLASS</a:t>
            </a:r>
            <a:r>
              <a:rPr lang="en-GB" sz="2800" dirty="0" smtClean="0"/>
              <a:t>) Pakistan</a:t>
            </a:r>
            <a:endParaRPr lang="en-GB" sz="2800" dirty="0"/>
          </a:p>
          <a:p>
            <a:r>
              <a:rPr lang="en-GB" sz="2800" dirty="0"/>
              <a:t>Muslim communities (MCLASS</a:t>
            </a:r>
            <a:r>
              <a:rPr lang="en-GB" sz="2800" dirty="0" smtClean="0"/>
              <a:t>) UK</a:t>
            </a: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35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08" y="82724"/>
            <a:ext cx="7918896" cy="720080"/>
          </a:xfrm>
        </p:spPr>
        <p:txBody>
          <a:bodyPr/>
          <a:lstStyle/>
          <a:p>
            <a:r>
              <a:rPr lang="en-US" sz="3200" dirty="0" smtClean="0"/>
              <a:t>Behaviour change (assumptions)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85014"/>
              </p:ext>
            </p:extLst>
          </p:nvPr>
        </p:nvGraphicFramePr>
        <p:xfrm>
          <a:off x="0" y="905522"/>
          <a:ext cx="9144000" cy="570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571"/>
                <a:gridCol w="1305017"/>
                <a:gridCol w="1500327"/>
                <a:gridCol w="1606858"/>
                <a:gridCol w="1725227"/>
                <a:gridCol w="1524000"/>
              </a:tblGrid>
              <a:tr h="984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Facilitator of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Agent of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population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 design</a:t>
                      </a:r>
                    </a:p>
                  </a:txBody>
                  <a:tcPr marL="68580" marR="68580" marT="0" marB="0"/>
                </a:tc>
              </a:tr>
              <a:tr h="106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 (Bangladesh)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teacher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schools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Parents and other family members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RCT (pilot)</a:t>
                      </a:r>
                    </a:p>
                  </a:txBody>
                  <a:tcPr marL="68580" marR="68580" marT="0" marB="0"/>
                </a:tc>
              </a:tr>
              <a:tr h="106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(UK)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Midwife &amp; health visitors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Pregnant women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Antenatal appointments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Partners and other family members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Feasibility study</a:t>
                      </a:r>
                    </a:p>
                  </a:txBody>
                  <a:tcPr marL="68580" marR="68580" marT="0" marB="0"/>
                </a:tc>
              </a:tr>
              <a:tr h="106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(Pakistan)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Healthcare worker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patients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clinics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Partners and other family members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RCT (pilot)</a:t>
                      </a:r>
                    </a:p>
                  </a:txBody>
                  <a:tcPr marL="68580" marR="68580" marT="0" marB="0"/>
                </a:tc>
              </a:tr>
              <a:tr h="153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MCLASS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(UK)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Faith leaders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Faith leaders and their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congregation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Mosques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Smokers and their family members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RCT (pilot)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3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>
            <a:normAutofit/>
          </a:bodyPr>
          <a:lstStyle/>
          <a:p>
            <a:pPr algn="r"/>
            <a:r>
              <a:rPr lang="en-GB" sz="2900" b="1" cap="none" dirty="0" smtClean="0">
                <a:solidFill>
                  <a:srgbClr val="FFFFFF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Schools</a:t>
            </a:r>
            <a:endParaRPr lang="en-GB" sz="2900" b="1" cap="none" dirty="0">
              <a:solidFill>
                <a:srgbClr val="FFFFFF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18453B"/>
              </a:buClr>
              <a:buSzPct val="65000"/>
              <a:buFont typeface="Wingdings" pitchFamily="2" charset="2"/>
              <a:buChar char="n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6" name="Picture 4" descr="Pakistan December 2007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2" y="3689126"/>
            <a:ext cx="4409346" cy="29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" y="948175"/>
            <a:ext cx="4400467" cy="2697748"/>
          </a:xfrm>
          <a:prstGeom prst="rect">
            <a:avLst/>
          </a:prstGeom>
        </p:spPr>
      </p:pic>
      <p:pic>
        <p:nvPicPr>
          <p:cNvPr id="9" name="Picture 2" descr="SChool uk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3956" b="13956"/>
          <a:stretch>
            <a:fillRect/>
          </a:stretch>
        </p:blipFill>
        <p:spPr bwMode="auto">
          <a:xfrm>
            <a:off x="4527613" y="965381"/>
            <a:ext cx="4571508" cy="26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Beeston Community ev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27612" y="3701988"/>
            <a:ext cx="4571509" cy="29159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1965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>
            <a:normAutofit/>
          </a:bodyPr>
          <a:lstStyle/>
          <a:p>
            <a:pPr algn="r"/>
            <a:r>
              <a:rPr lang="en-GB" sz="2900" b="1" cap="none" dirty="0" smtClean="0">
                <a:solidFill>
                  <a:srgbClr val="FFFFFF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Antenatal settings</a:t>
            </a:r>
            <a:endParaRPr lang="en-GB" sz="2900" b="1" cap="none" dirty="0">
              <a:solidFill>
                <a:srgbClr val="FFFFFF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pic>
        <p:nvPicPr>
          <p:cNvPr id="15" name="Picture 3" descr="Pakistan 0804 08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0675" r="11980"/>
          <a:stretch>
            <a:fillRect/>
          </a:stretch>
        </p:blipFill>
        <p:spPr>
          <a:xfrm>
            <a:off x="4607509" y="948165"/>
            <a:ext cx="4320423" cy="2787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18453B"/>
              </a:buClr>
              <a:buSzPct val="65000"/>
              <a:buFont typeface="Wingdings" pitchFamily="2" charset="2"/>
              <a:buChar char="n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" name="Picture 5" descr="3799428700_4ee38e9a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00" y="946254"/>
            <a:ext cx="4308164" cy="2773490"/>
          </a:xfrm>
          <a:prstGeom prst="rect">
            <a:avLst/>
          </a:prstGeom>
          <a:noFill/>
        </p:spPr>
      </p:pic>
      <p:pic>
        <p:nvPicPr>
          <p:cNvPr id="11" name="Picture 6" descr="training pics 003"/>
          <p:cNvPicPr>
            <a:picLocks noChangeAspect="1" noChangeArrowheads="1"/>
          </p:cNvPicPr>
          <p:nvPr/>
        </p:nvPicPr>
        <p:blipFill>
          <a:blip r:embed="rId5" cstate="print"/>
          <a:srcRect l="20142" t="3047" b="17924"/>
          <a:stretch>
            <a:fillRect/>
          </a:stretch>
        </p:blipFill>
        <p:spPr>
          <a:xfrm>
            <a:off x="200200" y="3785084"/>
            <a:ext cx="4308164" cy="2808371"/>
          </a:xfrm>
          <a:prstGeom prst="rect">
            <a:avLst/>
          </a:prstGeom>
          <a:noFill/>
          <a:ln/>
        </p:spPr>
      </p:pic>
      <p:pic>
        <p:nvPicPr>
          <p:cNvPr id="12" name="Picture 5" descr="SLHFA2"/>
          <p:cNvPicPr>
            <a:picLocks noChangeAspect="1" noChangeArrowheads="1"/>
          </p:cNvPicPr>
          <p:nvPr/>
        </p:nvPicPr>
        <p:blipFill>
          <a:blip r:embed="rId6" cstate="print"/>
          <a:srcRect t="9651" b="41795"/>
          <a:stretch>
            <a:fillRect/>
          </a:stretch>
        </p:blipFill>
        <p:spPr>
          <a:xfrm>
            <a:off x="4607509" y="3794200"/>
            <a:ext cx="4311545" cy="279925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1965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HealthSciColourTheme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Custom 1">
      <a:majorFont>
        <a:latin typeface="Leitura Sans Grot 3"/>
        <a:ea typeface=""/>
        <a:cs typeface=""/>
      </a:majorFont>
      <a:minorFont>
        <a:latin typeface="Leitura Sans Grot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althSciColourTheme">
    <a:dk1>
      <a:srgbClr val="005A58"/>
    </a:dk1>
    <a:lt1>
      <a:srgbClr val="FFFFFF"/>
    </a:lt1>
    <a:dk2>
      <a:srgbClr val="00716E"/>
    </a:dk2>
    <a:lt2>
      <a:srgbClr val="FFFF99"/>
    </a:lt2>
    <a:accent1>
      <a:srgbClr val="2DB3B0"/>
    </a:accent1>
    <a:accent2>
      <a:srgbClr val="6D6FC7"/>
    </a:accent2>
    <a:accent3>
      <a:srgbClr val="AABBBA"/>
    </a:accent3>
    <a:accent4>
      <a:srgbClr val="DADADA"/>
    </a:accent4>
    <a:accent5>
      <a:srgbClr val="ADD6D4"/>
    </a:accent5>
    <a:accent6>
      <a:srgbClr val="6264B4"/>
    </a:accent6>
    <a:hlink>
      <a:srgbClr val="00FFFF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869</Words>
  <Application>Microsoft Macintosh PowerPoint</Application>
  <PresentationFormat>On-screen Show (4:3)</PresentationFormat>
  <Paragraphs>187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Four Settings and an Intervention: Why some work and others fail? </vt:lpstr>
      <vt:lpstr>Second-hand smoking (SHS)</vt:lpstr>
      <vt:lpstr>Second-hand smoking (SHS)  </vt:lpstr>
      <vt:lpstr>Tobacco-related health disparities </vt:lpstr>
      <vt:lpstr>Existing evidence </vt:lpstr>
      <vt:lpstr>Settings</vt:lpstr>
      <vt:lpstr>Behaviour change (assumptions)</vt:lpstr>
      <vt:lpstr>Schools</vt:lpstr>
      <vt:lpstr>Antenatal settings</vt:lpstr>
      <vt:lpstr>Community settings</vt:lpstr>
      <vt:lpstr>TB  Programme</vt:lpstr>
      <vt:lpstr>1: Facilitator to agent of change</vt:lpstr>
      <vt:lpstr>2: Agent of change to target population</vt:lpstr>
      <vt:lpstr>Results</vt:lpstr>
      <vt:lpstr>Analysis (assumptions)</vt:lpstr>
      <vt:lpstr>Future direction</vt:lpstr>
      <vt:lpstr>Summary</vt:lpstr>
      <vt:lpstr>References</vt:lpstr>
    </vt:vector>
  </TitlesOfParts>
  <Company>Diva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Abeledo</dc:creator>
  <cp:lastModifiedBy>Monique Tomlinson</cp:lastModifiedBy>
  <cp:revision>49</cp:revision>
  <dcterms:created xsi:type="dcterms:W3CDTF">2012-07-25T10:24:20Z</dcterms:created>
  <dcterms:modified xsi:type="dcterms:W3CDTF">2015-06-07T16:46:09Z</dcterms:modified>
</cp:coreProperties>
</file>